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8" r:id="rId3"/>
    <p:sldId id="266" r:id="rId4"/>
    <p:sldId id="265" r:id="rId5"/>
    <p:sldId id="267" r:id="rId6"/>
    <p:sldId id="256" r:id="rId7"/>
    <p:sldId id="257" r:id="rId8"/>
    <p:sldId id="259" r:id="rId9"/>
    <p:sldId id="258" r:id="rId10"/>
    <p:sldId id="260" r:id="rId11"/>
    <p:sldId id="261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43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6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4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0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0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1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9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1A39-F7B4-41BE-8335-9DC7B5F870C1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00BB4-6381-4A54-9EE8-C8C34EED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31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Common 1b Mistakes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Braden Tisdale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A08181-1CA5-E8D0-66AA-2D2389C63E8D}"/>
              </a:ext>
            </a:extLst>
          </p:cNvPr>
          <p:cNvSpPr txBox="1"/>
          <p:nvPr/>
        </p:nvSpPr>
        <p:spPr>
          <a:xfrm>
            <a:off x="876677" y="462028"/>
            <a:ext cx="104386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LOGGING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E9B705-25FE-8976-5020-726AEF3B3AA2}"/>
                  </a:ext>
                </a:extLst>
              </p:cNvPr>
              <p:cNvSpPr txBox="1"/>
              <p:nvPr/>
            </p:nvSpPr>
            <p:spPr>
              <a:xfrm>
                <a:off x="632232" y="1845286"/>
                <a:ext cx="10438645" cy="47089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Example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=4955 &amp;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Eval				Local/current average	Local/current best</a:t>
                </a: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 1</a:t>
                </a: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4955			3239811.45321			18000000</a:t>
                </a: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4965			3242134.59581			18000000</a:t>
                </a: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4975			3245134.13258			19000000</a:t>
                </a: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4985			3248483.94381			19000000</a:t>
                </a: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4995			3251943.34782			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21000000</a:t>
                </a: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5005			3253912.12304			20000000</a:t>
                </a:r>
              </a:p>
              <a:p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Run 2</a:t>
                </a: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4955			3489510.12394			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11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000000</a:t>
                </a: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4965			3492149.59321			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13</a:t>
                </a:r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000000</a:t>
                </a: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E9B705-25FE-8976-5020-726AEF3B3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32" y="1845286"/>
                <a:ext cx="10438645" cy="4708981"/>
              </a:xfrm>
              <a:prstGeom prst="rect">
                <a:avLst/>
              </a:prstGeom>
              <a:blipFill>
                <a:blip r:embed="rId2"/>
                <a:stretch>
                  <a:fillRect l="-643" t="-777" b="-1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1159210-A947-81A8-3935-3B162B8CA3C2}"/>
              </a:ext>
            </a:extLst>
          </p:cNvPr>
          <p:cNvSpPr txBox="1"/>
          <p:nvPr/>
        </p:nvSpPr>
        <p:spPr>
          <a:xfrm>
            <a:off x="8753981" y="3956661"/>
            <a:ext cx="1624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For stats:</a:t>
            </a:r>
          </a:p>
          <a:p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20000000</a:t>
            </a:r>
          </a:p>
          <a:p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000000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32000000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0065F1-517D-F25B-1A3B-DBFB9DE01DCA}"/>
              </a:ext>
            </a:extLst>
          </p:cNvPr>
          <p:cNvCxnSpPr/>
          <p:nvPr/>
        </p:nvCxnSpPr>
        <p:spPr>
          <a:xfrm>
            <a:off x="6511637" y="4798512"/>
            <a:ext cx="2242344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E706164-EB93-2BDC-C214-C59475B85286}"/>
              </a:ext>
            </a:extLst>
          </p:cNvPr>
          <p:cNvSpPr txBox="1"/>
          <p:nvPr/>
        </p:nvSpPr>
        <p:spPr>
          <a:xfrm>
            <a:off x="8753981" y="3956661"/>
            <a:ext cx="1624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For stats:</a:t>
            </a:r>
          </a:p>
          <a:p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22000000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5000000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32000000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28148D-0F90-058D-7198-56E88F4B356B}"/>
                  </a:ext>
                </a:extLst>
              </p:cNvPr>
              <p:cNvSpPr txBox="1"/>
              <p:nvPr/>
            </p:nvSpPr>
            <p:spPr>
              <a:xfrm>
                <a:off x="6511637" y="4347490"/>
                <a:ext cx="2334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28148D-0F90-058D-7198-56E88F4B3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637" y="4347490"/>
                <a:ext cx="23348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AD498FC-3272-448A-39BE-E6915C6A123D}"/>
              </a:ext>
            </a:extLst>
          </p:cNvPr>
          <p:cNvSpPr txBox="1"/>
          <p:nvPr/>
        </p:nvSpPr>
        <p:spPr>
          <a:xfrm>
            <a:off x="9127306" y="1247367"/>
            <a:ext cx="18369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Best solution:</a:t>
            </a:r>
          </a:p>
          <a:p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13.12, 9.32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32.54, -8.21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120.32, 12.93</a:t>
            </a:r>
          </a:p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D0BFC8-C610-9F53-18B2-DC32B39AB1C5}"/>
              </a:ext>
            </a:extLst>
          </p:cNvPr>
          <p:cNvCxnSpPr>
            <a:cxnSpLocks/>
          </p:cNvCxnSpPr>
          <p:nvPr/>
        </p:nvCxnSpPr>
        <p:spPr>
          <a:xfrm flipH="1">
            <a:off x="9948824" y="3083301"/>
            <a:ext cx="0" cy="1463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1B1FC8-D896-9635-502F-AF942C409808}"/>
              </a:ext>
            </a:extLst>
          </p:cNvPr>
          <p:cNvSpPr txBox="1"/>
          <p:nvPr/>
        </p:nvSpPr>
        <p:spPr>
          <a:xfrm>
            <a:off x="10045787" y="3580916"/>
            <a:ext cx="2010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Best global fitness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CEEB4-024E-B015-0F21-40A396C95388}"/>
              </a:ext>
            </a:extLst>
          </p:cNvPr>
          <p:cNvSpPr txBox="1"/>
          <p:nvPr/>
        </p:nvSpPr>
        <p:spPr>
          <a:xfrm>
            <a:off x="6549554" y="4861463"/>
            <a:ext cx="77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Local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AE1213-1757-7D44-72CB-02C9D98CB13E}"/>
              </a:ext>
            </a:extLst>
          </p:cNvPr>
          <p:cNvSpPr txBox="1"/>
          <p:nvPr/>
        </p:nvSpPr>
        <p:spPr>
          <a:xfrm>
            <a:off x="7922710" y="4861463"/>
            <a:ext cx="83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Global </a:t>
            </a:r>
          </a:p>
        </p:txBody>
      </p:sp>
    </p:spTree>
    <p:extLst>
      <p:ext uri="{BB962C8B-B14F-4D97-AF65-F5344CB8AC3E}">
        <p14:creationId xmlns:p14="http://schemas.microsoft.com/office/powerpoint/2010/main" val="381938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11" grpId="0"/>
      <p:bldP spid="12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5B5D70-6CA2-CC17-4447-AC313D275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44" y="557128"/>
            <a:ext cx="11128310" cy="142473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9BC532-9747-FC17-1084-CAF70CE79172}"/>
              </a:ext>
            </a:extLst>
          </p:cNvPr>
          <p:cNvSpPr/>
          <p:nvPr/>
        </p:nvSpPr>
        <p:spPr>
          <a:xfrm>
            <a:off x="1213886" y="1635711"/>
            <a:ext cx="8500188" cy="3550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F4FBD5-81E1-59C8-2CF5-00378E48CCE1}"/>
              </a:ext>
            </a:extLst>
          </p:cNvPr>
          <p:cNvSpPr txBox="1"/>
          <p:nvPr/>
        </p:nvSpPr>
        <p:spPr>
          <a:xfrm>
            <a:off x="1426623" y="2263533"/>
            <a:ext cx="8966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“The config used for this experiment can be found in configs/my_experiment.txt”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8552D3-8CA0-3C4D-9B12-B612FC3CE850}"/>
                  </a:ext>
                </a:extLst>
              </p:cNvPr>
              <p:cNvSpPr txBox="1"/>
              <p:nvPr/>
            </p:nvSpPr>
            <p:spPr>
              <a:xfrm>
                <a:off x="1042350" y="3368275"/>
                <a:ext cx="97353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“The parameters used for this experiment were: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4955,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1, mutation rate = 0.2…”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8552D3-8CA0-3C4D-9B12-B612FC3CE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350" y="3368275"/>
                <a:ext cx="9735357" cy="400110"/>
              </a:xfrm>
              <a:prstGeom prst="rect">
                <a:avLst/>
              </a:prstGeom>
              <a:blipFill>
                <a:blip r:embed="rId3"/>
                <a:stretch>
                  <a:fillRect l="-689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0E596C4-53A9-8697-5950-056871250163}"/>
              </a:ext>
            </a:extLst>
          </p:cNvPr>
          <p:cNvSpPr txBox="1"/>
          <p:nvPr/>
        </p:nvSpPr>
        <p:spPr>
          <a:xfrm>
            <a:off x="5435472" y="2692793"/>
            <a:ext cx="89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OR: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E23F1E-F61F-D8AA-E699-032A622BAD25}"/>
              </a:ext>
            </a:extLst>
          </p:cNvPr>
          <p:cNvSpPr txBox="1"/>
          <p:nvPr/>
        </p:nvSpPr>
        <p:spPr>
          <a:xfrm>
            <a:off x="5462629" y="3901054"/>
            <a:ext cx="89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098A61CF-1B01-4C64-1A09-1A98EB1CA4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3610120"/>
                  </p:ext>
                </p:extLst>
              </p:nvPr>
            </p:nvGraphicFramePr>
            <p:xfrm>
              <a:off x="1818871" y="4680054"/>
              <a:ext cx="8128000" cy="1844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1979423236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25556680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Value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80175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4955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31772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497512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mutation rate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9074018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854246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098A61CF-1B01-4C64-1A09-1A98EB1CA4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3610120"/>
                  </p:ext>
                </p:extLst>
              </p:nvPr>
            </p:nvGraphicFramePr>
            <p:xfrm>
              <a:off x="1818871" y="4680054"/>
              <a:ext cx="8128000" cy="1844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1979423236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25556680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Value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80175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50" t="-108197" r="-1006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4955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31772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50" t="-208197" r="-100600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49751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mutation rate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9907401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8542469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1139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086DD7-4AD1-BFA8-C287-48B82E6699F6}"/>
              </a:ext>
            </a:extLst>
          </p:cNvPr>
          <p:cNvSpPr txBox="1"/>
          <p:nvPr/>
        </p:nvSpPr>
        <p:spPr>
          <a:xfrm>
            <a:off x="719464" y="1905506"/>
            <a:ext cx="1075307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You will be penalized for any unfixed issues with any code that gets reused in later assignments. You have to fix </a:t>
            </a:r>
            <a:r>
              <a:rPr lang="en-US" sz="2400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everything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in .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py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files based on our feedback.</a:t>
            </a:r>
          </a:p>
          <a:p>
            <a:pPr algn="ctr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You should not wait for feedback on each assignment before starting the next one. Grading these assignments is incredibly time-consuming and even with 4 TAs we cannot get feedback to you quickly enough for that.</a:t>
            </a:r>
          </a:p>
          <a:p>
            <a:pPr algn="ctr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You don’t need your old code to be fixed until you start actually collecting data.</a:t>
            </a:r>
          </a:p>
        </p:txBody>
      </p:sp>
    </p:spTree>
    <p:extLst>
      <p:ext uri="{BB962C8B-B14F-4D97-AF65-F5344CB8AC3E}">
        <p14:creationId xmlns:p14="http://schemas.microsoft.com/office/powerpoint/2010/main" val="338928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Reinventing the Wheel &amp; Bad Practices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473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https://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docs.python.org/3/library/random.html</a:t>
            </a:r>
          </a:p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https://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docs.python.org/3/howto/sorting.html</a:t>
            </a:r>
          </a:p>
          <a:p>
            <a:pPr marL="0" indent="0">
              <a:buNone/>
            </a:pPr>
            <a:endParaRPr lang="en-US" sz="1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best_fitness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max(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fitnesses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 contestant in contestants:</a:t>
            </a:r>
          </a:p>
          <a:p>
            <a:pPr marL="0" indent="0">
              <a:buNone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if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contestant.fitness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==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best_fitness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winners.append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(contestant)</a:t>
            </a:r>
          </a:p>
          <a:p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winner = sorted(contestants, key=lambda x:x.fitness, reverse=True)[0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</a:p>
          <a:p>
            <a:pPr marL="0" indent="0">
              <a:buNone/>
            </a:pP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winner = max(contestants, key=lambda x:x.fitness)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“a in b” depends on what b is – try to carefully consider your data structures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4876801"/>
            <a:ext cx="6456680" cy="182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38200" y="4876801"/>
            <a:ext cx="6421120" cy="182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41400" y="3220720"/>
            <a:ext cx="4084320" cy="11582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41400" y="3180081"/>
            <a:ext cx="4084320" cy="1198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96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Parent Selection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27880" cy="1649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parents =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self.parent_selection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self.population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,…)</a:t>
            </a:r>
          </a:p>
          <a:p>
            <a:pPr marL="0" indent="0"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in range(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self.num_children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):</a:t>
            </a:r>
          </a:p>
          <a:p>
            <a:pPr marL="0" indent="0">
              <a:buNone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p1 =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random.sample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(parents)</a:t>
            </a:r>
          </a:p>
          <a:p>
            <a:pPr marL="0" indent="0">
              <a:buNone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p2 =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random.sample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(parents)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23720" y="2590800"/>
            <a:ext cx="2646680" cy="4622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869440" y="2590800"/>
            <a:ext cx="2656840" cy="4622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833120" y="3964305"/>
            <a:ext cx="4627880" cy="16490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parents =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self.parent_selection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self.population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n=2*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self.num_children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…)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in range(0,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(parents), 2):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p1 = parents[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p2 = parents[i+1]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638800" y="3964305"/>
            <a:ext cx="6451600" cy="164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in range(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self.num_children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parents =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self.parent_selection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self.population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n=2…)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p1 = parents[0]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p2 = parents[1]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817" y="2180273"/>
            <a:ext cx="6524943" cy="97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9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Evaluations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 evaluation = getting fitness of 1 solution</a:t>
            </a: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1 evaluation = 1 call of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basic_simulation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()</a:t>
            </a:r>
          </a:p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Exact same definition as in 1a</a:t>
            </a:r>
          </a:p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Random search’s evaluation = EA’s evaluation = any BBSA’s evaluation</a:t>
            </a:r>
          </a:p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Same number of solutions no matter the algorithm</a:t>
            </a:r>
          </a:p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Perform </a:t>
            </a:r>
            <a:r>
              <a:rPr lang="en-US" sz="32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exactly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1 evaluation per solution generated</a:t>
            </a:r>
          </a:p>
          <a:p>
            <a:pPr lvl="1"/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(For assignment series 1)</a:t>
            </a:r>
          </a:p>
        </p:txBody>
      </p:sp>
    </p:spTree>
    <p:extLst>
      <p:ext uri="{BB962C8B-B14F-4D97-AF65-F5344CB8AC3E}">
        <p14:creationId xmlns:p14="http://schemas.microsoft.com/office/powerpoint/2010/main" val="101051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21739" cy="60498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Generations</a:t>
            </a: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474" y="907415"/>
            <a:ext cx="5218546" cy="51080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Placeholder 8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2582" y="1173017"/>
                <a:ext cx="5929745" cy="5255491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generation: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not an evaluation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Includes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evaluation(s)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first generation: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Creates &amp; evaluates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solutions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Sets global best solution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Collects local fitness data (best,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avg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All other generations: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Selects parents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Creates &amp; evaluates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solutions (children)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Checks for new global best solution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Selects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survivors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Collects local fitness data (best, </a:t>
                </a:r>
                <a:r>
                  <a:rPr lang="en-US" sz="2200" dirty="0" err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avg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9" name="Tex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2582" y="1173017"/>
                <a:ext cx="5929745" cy="5255491"/>
              </a:xfrm>
              <a:blipFill>
                <a:blip r:embed="rId3"/>
                <a:stretch>
                  <a:fillRect l="-1336" t="-1622" r="-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693891" y="907415"/>
            <a:ext cx="2743200" cy="11615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93890" y="2179782"/>
            <a:ext cx="4147129" cy="38356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0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21739" cy="60498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Generations</a:t>
            </a: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474" y="907415"/>
            <a:ext cx="5218546" cy="510805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93890" y="2179782"/>
            <a:ext cx="4147129" cy="38356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Placeholder 8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2582" y="1173017"/>
                <a:ext cx="5929745" cy="5255491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 EA needs a loop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_ in range(</a:t>
                </a:r>
                <a:r>
                  <a:rPr lang="en-US" sz="22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number_evaluations</a:t>
                </a: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while </a:t>
                </a:r>
                <a:r>
                  <a:rPr lang="en-US" sz="22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evals_so_far</a:t>
                </a: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&lt; </a:t>
                </a:r>
                <a:r>
                  <a:rPr lang="en-US" sz="22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eval_limit</a:t>
                </a: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Approx. formula for number of generations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⌈"/>
                          <m:endChr m:val="⌉"/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2582" y="1173017"/>
                <a:ext cx="5929745" cy="5255491"/>
              </a:xfrm>
              <a:blipFill>
                <a:blip r:embed="rId3"/>
                <a:stretch>
                  <a:fillRect l="-1131" t="-1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762000" y="1698596"/>
            <a:ext cx="4299527" cy="223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62000" y="1698596"/>
            <a:ext cx="4299527" cy="223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73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6F8A252-2AFD-F422-5BF8-8287F20B5F9A}"/>
                  </a:ext>
                </a:extLst>
              </p:cNvPr>
              <p:cNvSpPr txBox="1"/>
              <p:nvPr/>
            </p:nvSpPr>
            <p:spPr>
              <a:xfrm>
                <a:off x="2885544" y="584446"/>
                <a:ext cx="6420911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5000 evaluations</a:t>
                </a: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4955</a:t>
                </a: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First step in an EA: make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solutions</a:t>
                </a: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How are these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solutions made?</a:t>
                </a: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Randomly, </a:t>
                </a:r>
                <a:r>
                  <a:rPr lang="en-US" sz="2400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not evolved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 evolution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 the first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evaluations</a:t>
                </a: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How many solutions will be evolved?</a:t>
                </a: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5000 – 4955 = 45</a:t>
                </a: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&gt;99% random solutions</a:t>
                </a: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&lt;1% evolved solutions</a:t>
                </a: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Almost identical to random search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6F8A252-2AFD-F422-5BF8-8287F20B5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544" y="584446"/>
                <a:ext cx="6420911" cy="6001643"/>
              </a:xfrm>
              <a:prstGeom prst="rect">
                <a:avLst/>
              </a:prstGeom>
              <a:blipFill>
                <a:blip r:embed="rId2"/>
                <a:stretch>
                  <a:fillRect t="-813" b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98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11C8ECD-53C7-7A8B-025F-82845663C104}"/>
                  </a:ext>
                </a:extLst>
              </p:cNvPr>
              <p:cNvSpPr txBox="1"/>
              <p:nvPr/>
            </p:nvSpPr>
            <p:spPr>
              <a:xfrm>
                <a:off x="288202" y="797510"/>
                <a:ext cx="11615596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Bigger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less evolution</a:t>
                </a: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Should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be minimized?</a:t>
                </a:r>
              </a:p>
              <a:p>
                <a:pPr algn="ctr"/>
                <a:r>
                  <a:rPr lang="en-US" sz="2400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affects:</a:t>
                </a: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population stability</a:t>
                </a: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premature convergence</a:t>
                </a: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number of unique alleles</a:t>
                </a:r>
              </a:p>
              <a:p>
                <a:pPr algn="ctr"/>
                <a:r>
                  <a:rPr lang="en-US" sz="2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etc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etc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etc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 “correct” value</a:t>
                </a:r>
              </a:p>
              <a:p>
                <a:pPr algn="ctr"/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 easy answer to tuning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11C8ECD-53C7-7A8B-025F-82845663C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02" y="797510"/>
                <a:ext cx="11615596" cy="5632311"/>
              </a:xfrm>
              <a:prstGeom prst="rect">
                <a:avLst/>
              </a:prstGeom>
              <a:blipFill>
                <a:blip r:embed="rId2"/>
                <a:stretch>
                  <a:fillRect t="-866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51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064FB6-1E85-FA2F-4B98-2ECC58B478FD}"/>
              </a:ext>
            </a:extLst>
          </p:cNvPr>
          <p:cNvSpPr txBox="1"/>
          <p:nvPr/>
        </p:nvSpPr>
        <p:spPr>
          <a:xfrm>
            <a:off x="876677" y="2459504"/>
            <a:ext cx="1043864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parent_selection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= k_tournament_with_replacement</a:t>
            </a:r>
          </a:p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 = 1</a:t>
            </a:r>
          </a:p>
          <a:p>
            <a:pPr algn="ctr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Describe a 1-tournament</a:t>
            </a:r>
          </a:p>
          <a:p>
            <a:pPr algn="ctr"/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Uniform random</a:t>
            </a:r>
          </a:p>
          <a:p>
            <a:pPr algn="ctr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Zero selective pressure</a:t>
            </a:r>
          </a:p>
        </p:txBody>
      </p:sp>
    </p:spTree>
    <p:extLst>
      <p:ext uri="{BB962C8B-B14F-4D97-AF65-F5344CB8AC3E}">
        <p14:creationId xmlns:p14="http://schemas.microsoft.com/office/powerpoint/2010/main" val="47086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AF76DE-ACC1-A212-8BB2-D95DE98EA117}"/>
                  </a:ext>
                </a:extLst>
              </p:cNvPr>
              <p:cNvSpPr txBox="1"/>
              <p:nvPr/>
            </p:nvSpPr>
            <p:spPr>
              <a:xfrm>
                <a:off x="301782" y="1382286"/>
                <a:ext cx="11588435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Impacts of parameters are predictable (to an extent)</a:t>
                </a:r>
              </a:p>
              <a:p>
                <a:pPr algn="ctr"/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Humans are not black-box search algorithms</a:t>
                </a:r>
              </a:p>
              <a:p>
                <a:pPr algn="ctr"/>
                <a:r>
                  <a:rPr lang="en-US" sz="3200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Understand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 optimize</a:t>
                </a:r>
              </a:p>
              <a:p>
                <a:pPr algn="ctr"/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32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ability to reason about the effects of parameters like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32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k should be one of the key things every student learns in this course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AF76DE-ACC1-A212-8BB2-D95DE98EA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82" y="1382286"/>
                <a:ext cx="11588435" cy="3539430"/>
              </a:xfrm>
              <a:prstGeom prst="rect">
                <a:avLst/>
              </a:prstGeom>
              <a:blipFill>
                <a:blip r:embed="rId2"/>
                <a:stretch>
                  <a:fillRect l="-526" t="-2241" r="-526" b="-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26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720</Words>
  <Application>Microsoft Office PowerPoint</Application>
  <PresentationFormat>Widescreen</PresentationFormat>
  <Paragraphs>160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Common 1b Mistakes</vt:lpstr>
      <vt:lpstr>Parent Selection</vt:lpstr>
      <vt:lpstr>Evaluations</vt:lpstr>
      <vt:lpstr>Generations</vt:lpstr>
      <vt:lpstr>Generations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Reinventing the Wheel &amp; Bad Practices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Braden Tisdale</dc:creator>
  <cp:lastModifiedBy>Braden Tisdale</cp:lastModifiedBy>
  <cp:revision>173</cp:revision>
  <dcterms:created xsi:type="dcterms:W3CDTF">2022-09-22T03:12:58Z</dcterms:created>
  <dcterms:modified xsi:type="dcterms:W3CDTF">2022-09-26T15:44:11Z</dcterms:modified>
</cp:coreProperties>
</file>