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77" d="100"/>
          <a:sy n="77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83843" y="279400"/>
            <a:ext cx="12446001" cy="9220200"/>
          </a:xfrm>
          <a:prstGeom prst="rect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7600" cap="none">
                <a:solidFill>
                  <a:srgbClr val="DEDDDE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612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sz="4600">
                <a:solidFill>
                  <a:srgbClr val="6696B6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C89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283842" y="279400"/>
            <a:ext cx="12446003" cy="9220200"/>
          </a:xfrm>
          <a:prstGeom prst="rect">
            <a:avLst/>
          </a:prstGeom>
          <a:ln w="25400">
            <a:solidFill>
              <a:srgbClr val="A2A1A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1041400" y="177800"/>
            <a:ext cx="10922000" cy="2590800"/>
          </a:xfrm>
          <a:prstGeom prst="rect">
            <a:avLst/>
          </a:prstGeom>
        </p:spPr>
        <p:txBody>
          <a:bodyPr>
            <a:noAutofit/>
          </a:bodyPr>
          <a:lstStyle>
            <a:lvl1pPr indent="408431" algn="l">
              <a:lnSpc>
                <a:spcPct val="90000"/>
              </a:lnSpc>
              <a:defRPr sz="7800" cap="none">
                <a:solidFill>
                  <a:srgbClr val="5C89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6985000"/>
          </a:xfrm>
          <a:prstGeom prst="rect">
            <a:avLst/>
          </a:prstGeom>
        </p:spPr>
        <p:txBody>
          <a:bodyPr lIns="0" tIns="0" rIns="0" bIns="0" numCol="2" spcCol="546100" anchor="t">
            <a:noAutofit/>
          </a:bodyPr>
          <a:lstStyle>
            <a:lvl1pPr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763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20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653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09800">
              <a:spcBef>
                <a:spcPts val="3200"/>
              </a:spcBef>
              <a:buSzPct val="50000"/>
              <a:buBlip>
                <a:blip r:embed="rId3"/>
              </a:buBlip>
              <a:defRPr sz="3600">
                <a:solidFill>
                  <a:srgbClr val="77777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</p:spPr>
        <p:txBody>
          <a:bodyPr wrap="square" lIns="45719" tIns="45719" rIns="45719" bIns="45719" anchor="ctr"/>
          <a:lstStyle>
            <a:lvl1pPr algn="r">
              <a:defRPr sz="1200" cap="all">
                <a:solidFill>
                  <a:srgbClr val="5C89A5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ombuds@aubur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ombuds@aubur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atOff val="4013"/>
                <a:lumOff val="5462"/>
              </a:schemeClr>
            </a:gs>
            <a:gs pos="100000">
              <a:schemeClr val="accent1">
                <a:hueOff val="-47059"/>
                <a:satOff val="1860"/>
                <a:lumOff val="-1795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subTitle" sz="half" idx="1"/>
          </p:nvPr>
        </p:nvSpPr>
        <p:spPr>
          <a:xfrm>
            <a:off x="2086327" y="6576927"/>
            <a:ext cx="13467977" cy="2278530"/>
          </a:xfrm>
          <a:prstGeom prst="rect">
            <a:avLst/>
          </a:prstGeom>
        </p:spPr>
        <p:txBody>
          <a:bodyPr/>
          <a:lstStyle/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C. Kevin Coonrod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Auburn University Ombudsperson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Quad Center, Suite 005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(334) 844-7170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rPr u="sng">
                <a:hlinkClick r:id="rId2"/>
              </a:rPr>
              <a:t>ombuds@auburn.edu</a:t>
            </a:r>
          </a:p>
        </p:txBody>
      </p:sp>
      <p:pic>
        <p:nvPicPr>
          <p:cNvPr id="140" name="header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208635" y="2957702"/>
            <a:ext cx="4784650" cy="1425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 b="1">
                <a:latin typeface="Futura-Bold"/>
                <a:ea typeface="Futura-Bold"/>
                <a:cs typeface="Futura-Bold"/>
                <a:sym typeface="Futura-Bold"/>
              </a:defRPr>
            </a:pPr>
            <a:r>
              <a:t>OMBUDSPERSON REPORT</a:t>
            </a:r>
          </a:p>
          <a:p>
            <a:pPr>
              <a:defRPr sz="2600" b="1">
                <a:latin typeface="Futura-Bold"/>
                <a:ea typeface="Futura-Bold"/>
                <a:cs typeface="Futura-Bold"/>
                <a:sym typeface="Futura-Bold"/>
              </a:defRPr>
            </a:pPr>
            <a:r>
              <a:t>UNIVERSITY SENATE</a:t>
            </a:r>
          </a:p>
          <a:p>
            <a:pPr>
              <a:defRPr sz="2600" b="1">
                <a:latin typeface="Futura-Bold"/>
                <a:ea typeface="Futura-Bold"/>
                <a:cs typeface="Futura-Bold"/>
                <a:sym typeface="Futura-Bold"/>
              </a:defRPr>
            </a:pPr>
            <a:r>
              <a:t>MARCH 21, 2017</a:t>
            </a:r>
          </a:p>
        </p:txBody>
      </p:sp>
      <p:pic>
        <p:nvPicPr>
          <p:cNvPr id="142" name="IMG_1391 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4712" y="921671"/>
            <a:ext cx="7331206" cy="5497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subcategories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07212" indent="-307212" defTabSz="344677">
              <a:spcBef>
                <a:spcPts val="2700"/>
              </a:spcBef>
              <a:defRPr sz="2714"/>
            </a:pPr>
            <a:r>
              <a:t>Tenured Faculty - 41  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A &amp; P - 38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Staff - 38  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Non-tenured Faculty - 26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Graduate Students - 25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Undergraduate - 23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Parents - 6</a:t>
            </a:r>
          </a:p>
          <a:p>
            <a:pPr marL="307212" indent="-307212" defTabSz="344677">
              <a:spcBef>
                <a:spcPts val="2700"/>
              </a:spcBef>
              <a:defRPr sz="2714"/>
            </a:pPr>
            <a:r>
              <a:t>External - 5 </a:t>
            </a:r>
          </a:p>
        </p:txBody>
      </p:sp>
      <p:pic>
        <p:nvPicPr>
          <p:cNvPr id="188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20152016 Visitor Subclassificatio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2856" y="3479669"/>
            <a:ext cx="7474542" cy="48008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 and Post-Dispute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355600" y="2116666"/>
            <a:ext cx="12293600" cy="6299201"/>
          </a:xfrm>
          <a:prstGeom prst="rect">
            <a:avLst/>
          </a:prstGeom>
        </p:spPr>
        <p:txBody>
          <a:bodyPr/>
          <a:lstStyle/>
          <a:p>
            <a:r>
              <a:t>Pre-dispute - 131</a:t>
            </a:r>
          </a:p>
          <a:p>
            <a:r>
              <a:t>Post-dispute - 1</a:t>
            </a:r>
          </a:p>
        </p:txBody>
      </p:sp>
      <p:pic>
        <p:nvPicPr>
          <p:cNvPr id="193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20152016 Pre and Post Dispute pie, data includ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4456" y="3554601"/>
            <a:ext cx="6332942" cy="3999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7 Common themes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54076" indent="-354076" defTabSz="397256">
              <a:spcBef>
                <a:spcPts val="3100"/>
              </a:spcBef>
              <a:defRPr sz="3128"/>
            </a:pPr>
            <a:r>
              <a:t>Respect/Treatment - 83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Communication - 67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Bullying - 49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Trust/Integrity - 41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Supervisory Effectiveness - 37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Equity of  Treatment - 30</a:t>
            </a:r>
          </a:p>
          <a:p>
            <a:pPr marL="354076" indent="-354076" defTabSz="397256">
              <a:spcBef>
                <a:spcPts val="3100"/>
              </a:spcBef>
              <a:defRPr sz="3128"/>
            </a:pPr>
            <a:r>
              <a:t>Departmental Climate - 29</a:t>
            </a:r>
          </a:p>
        </p:txBody>
      </p:sp>
      <p:pic>
        <p:nvPicPr>
          <p:cNvPr id="198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20152016  7 Common Them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0653" y="2867765"/>
            <a:ext cx="5956745" cy="3712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conflict resolution seminars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355600" y="2455104"/>
            <a:ext cx="12293600" cy="6299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0111" indent="-380111" defTabSz="426466">
              <a:spcBef>
                <a:spcPts val="3300"/>
              </a:spcBef>
              <a:defRPr sz="3358"/>
            </a:pPr>
            <a:r>
              <a:t>Teamwork:  Building Results Collaboratively and Amicably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Working with High Conflict People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The Art and Productive Capacity of Active Listening 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Identifying Underlying Interests: Tips from Nature, History and the Cinema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NBZ:  The No-Bullying Zone  (Auburn Camp Counselors)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Bullying and Mobbing in the Workplace and Academe</a:t>
            </a:r>
          </a:p>
        </p:txBody>
      </p:sp>
      <p:pic>
        <p:nvPicPr>
          <p:cNvPr id="203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54346" y="9089953"/>
            <a:ext cx="1702549" cy="696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atOff val="4013"/>
                <a:lumOff val="5462"/>
              </a:schemeClr>
            </a:gs>
            <a:gs pos="100000">
              <a:schemeClr val="accent1">
                <a:hueOff val="-47059"/>
                <a:satOff val="1860"/>
                <a:lumOff val="-17958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subTitle" sz="half" idx="1"/>
          </p:nvPr>
        </p:nvSpPr>
        <p:spPr>
          <a:xfrm>
            <a:off x="-231588" y="6561627"/>
            <a:ext cx="13467977" cy="2278530"/>
          </a:xfrm>
          <a:prstGeom prst="rect">
            <a:avLst/>
          </a:prstGeom>
        </p:spPr>
        <p:txBody>
          <a:bodyPr/>
          <a:lstStyle/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C. Kevin Coonrod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Auburn University Ombudsperson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Quad Center, Suite 005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t>(334) 844-7170</a:t>
            </a:r>
          </a:p>
          <a:p>
            <a:pPr defTabSz="262889">
              <a:defRPr sz="2520">
                <a:latin typeface="Futura"/>
                <a:ea typeface="Futura"/>
                <a:cs typeface="Futura"/>
                <a:sym typeface="Futura"/>
              </a:defRPr>
            </a:pPr>
            <a:r>
              <a:rPr u="sng">
                <a:hlinkClick r:id="rId2"/>
              </a:rPr>
              <a:t>ombuds@auburn.edu</a:t>
            </a:r>
          </a:p>
        </p:txBody>
      </p:sp>
      <p:pic>
        <p:nvPicPr>
          <p:cNvPr id="250" name="header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166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53234" y="1355167"/>
            <a:ext cx="6698332" cy="5033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355600" y="1418933"/>
            <a:ext cx="12293600" cy="1485513"/>
          </a:xfrm>
          <a:prstGeom prst="rect">
            <a:avLst/>
          </a:prstGeom>
        </p:spPr>
        <p:txBody>
          <a:bodyPr/>
          <a:lstStyle/>
          <a:p>
            <a:r>
              <a:t>mission statement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287707" y="1345871"/>
            <a:ext cx="12429386" cy="706185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80111" indent="-380111" defTabSz="426466">
              <a:spcBef>
                <a:spcPts val="3300"/>
              </a:spcBef>
              <a:defRPr sz="3358"/>
            </a:pPr>
            <a:endParaRPr/>
          </a:p>
          <a:p>
            <a:pPr marL="380111" indent="-380111" defTabSz="426466">
              <a:spcBef>
                <a:spcPts val="3300"/>
              </a:spcBef>
              <a:defRPr sz="3358"/>
            </a:pPr>
            <a:endParaRPr/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The Office of the Ombudsperson assists all members of the University navigate through difficult situations encountered at the University.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The Ombudsperson is responsible to the principles of independence, neutrality, confidentiality and informality, as well as the values and mission of Auburn University.</a:t>
            </a:r>
          </a:p>
          <a:p>
            <a:pPr marL="380111" indent="-380111" defTabSz="426466">
              <a:spcBef>
                <a:spcPts val="3300"/>
              </a:spcBef>
              <a:defRPr sz="3358"/>
            </a:pPr>
            <a:r>
              <a:t>Every visitor to the Ombuds office is treated with respect, dignity and honor.</a:t>
            </a:r>
          </a:p>
        </p:txBody>
      </p:sp>
      <p:pic>
        <p:nvPicPr>
          <p:cNvPr id="146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Ombuds Does Not: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041400" y="2446866"/>
            <a:ext cx="10922000" cy="6985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Adjudicate</a:t>
            </a:r>
          </a:p>
          <a:p>
            <a:pPr>
              <a:buBlip>
                <a:blip r:embed="rId2"/>
              </a:buBlip>
            </a:pPr>
            <a:r>
              <a:rPr dirty="0"/>
              <a:t>Set Policy</a:t>
            </a:r>
          </a:p>
          <a:p>
            <a:pPr>
              <a:buBlip>
                <a:blip r:embed="rId2"/>
              </a:buBlip>
            </a:pPr>
            <a:r>
              <a:rPr dirty="0"/>
              <a:t>Give Legal Advice</a:t>
            </a:r>
          </a:p>
          <a:p>
            <a:pPr>
              <a:buBlip>
                <a:blip r:embed="rId2"/>
              </a:buBlip>
            </a:pPr>
            <a:r>
              <a:rPr dirty="0"/>
              <a:t>Serve as an Agent of Notice for the University</a:t>
            </a:r>
          </a:p>
          <a:p>
            <a:pPr>
              <a:buBlip>
                <a:blip r:embed="rId2"/>
              </a:buBlip>
            </a:pPr>
            <a:endParaRPr dirty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dirty="0" smtClean="0"/>
              <a:t>Participate </a:t>
            </a:r>
            <a:r>
              <a:rPr dirty="0"/>
              <a:t>in Grievances or Other Formal Processes</a:t>
            </a:r>
          </a:p>
          <a:p>
            <a:pPr>
              <a:buBlip>
                <a:blip r:embed="rId2"/>
              </a:buBlip>
            </a:pPr>
            <a:r>
              <a:rPr dirty="0"/>
              <a:t>Provide Therapy</a:t>
            </a:r>
          </a:p>
          <a:p>
            <a:pPr>
              <a:buBlip>
                <a:blip r:embed="rId2"/>
              </a:buBlip>
            </a:pPr>
            <a:r>
              <a:rPr dirty="0"/>
              <a:t>Advocate for any Party to a Conflict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milestones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355600" y="561579"/>
            <a:ext cx="12293600" cy="686164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54076" indent="-354076" defTabSz="397256">
              <a:spcBef>
                <a:spcPts val="3100"/>
              </a:spcBef>
              <a:defRPr sz="3128"/>
            </a:pPr>
            <a:endParaRPr/>
          </a:p>
          <a:p>
            <a:pPr marL="354076" indent="-354076" defTabSz="397256">
              <a:spcBef>
                <a:spcPts val="3100"/>
              </a:spcBef>
              <a:defRPr sz="3128"/>
            </a:pPr>
            <a:endParaRPr/>
          </a:p>
          <a:p>
            <a:pPr marL="354076" indent="-354076" defTabSz="397256">
              <a:spcBef>
                <a:spcPts val="3100"/>
              </a:spcBef>
              <a:defRPr sz="3128" b="1">
                <a:latin typeface="Gill Sans"/>
                <a:ea typeface="Gill Sans"/>
                <a:cs typeface="Gill Sans"/>
                <a:sym typeface="Gill Sans"/>
              </a:defRPr>
            </a:pPr>
            <a:r>
              <a:t>Office Charter becomes University policy</a:t>
            </a:r>
          </a:p>
          <a:p>
            <a:pPr marL="708152" lvl="1" indent="-354076" defTabSz="397256">
              <a:spcBef>
                <a:spcPts val="3100"/>
              </a:spcBef>
              <a:defRPr sz="3128"/>
            </a:pPr>
            <a:r>
              <a:t>Establishes the Ombudsperson’s services as independent, neutral, confidential and informal</a:t>
            </a:r>
          </a:p>
          <a:p>
            <a:pPr marL="708152" lvl="1" indent="-354076" defTabSz="397256">
              <a:spcBef>
                <a:spcPts val="3100"/>
              </a:spcBef>
              <a:defRPr sz="3128"/>
            </a:pPr>
            <a:r>
              <a:t>Visitors cannot be retaliated against for visiting the Ombudsperson, nor can they be retaliated against for declining to see the Ombudsperson</a:t>
            </a:r>
          </a:p>
          <a:p>
            <a:pPr marL="354076" indent="-354076" defTabSz="397256">
              <a:spcBef>
                <a:spcPts val="3100"/>
              </a:spcBef>
              <a:defRPr sz="3128" b="1">
                <a:latin typeface="Gill Sans"/>
                <a:ea typeface="Gill Sans"/>
                <a:cs typeface="Gill Sans"/>
                <a:sym typeface="Gill Sans"/>
              </a:defRPr>
            </a:pPr>
            <a:r>
              <a:t>Ombuds Coonrod becomes a Certified Organizational Ombudsman Practitioner (CO-OP®)</a:t>
            </a:r>
          </a:p>
        </p:txBody>
      </p:sp>
      <p:pic>
        <p:nvPicPr>
          <p:cNvPr id="153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OMBUDSPERSON REPORT</a:t>
            </a:r>
          </a:p>
          <a:p>
            <a:pPr>
              <a:defRPr sz="6000"/>
            </a:pPr>
            <a:r>
              <a:t>2015/2016 ACADEMIC YEAR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Initiators - 156</a:t>
            </a:r>
          </a:p>
          <a:p>
            <a:r>
              <a:t>Responders - 39</a:t>
            </a:r>
          </a:p>
          <a:p>
            <a:r>
              <a:t>Info Contact - 7</a:t>
            </a:r>
          </a:p>
          <a:p>
            <a:r>
              <a:t>Total:  202</a:t>
            </a:r>
          </a:p>
        </p:txBody>
      </p:sp>
      <p:pic>
        <p:nvPicPr>
          <p:cNvPr id="157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20152016 Office Visitors Gener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5523" y="3766181"/>
            <a:ext cx="6953677" cy="4227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THREE YEAR RETROSPECTIVE</a:t>
            </a:r>
          </a:p>
          <a:p>
            <a:r>
              <a:t>office  visitors 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174212" y="862213"/>
            <a:ext cx="12293601" cy="6299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1766" indent="-421766" defTabSz="473201">
              <a:spcBef>
                <a:spcPts val="3700"/>
              </a:spcBef>
              <a:defRPr sz="3725"/>
            </a:pPr>
            <a:endParaRPr/>
          </a:p>
          <a:p>
            <a:pPr marL="421766" indent="-421766" defTabSz="473201">
              <a:spcBef>
                <a:spcPts val="3700"/>
              </a:spcBef>
              <a:defRPr sz="3725"/>
            </a:pPr>
            <a:endParaRPr/>
          </a:p>
          <a:p>
            <a:pPr marL="421766" indent="-421766" defTabSz="473201">
              <a:spcBef>
                <a:spcPts val="3700"/>
              </a:spcBef>
              <a:defRPr sz="3725"/>
            </a:pPr>
            <a:endParaRPr/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2013/2014 - 183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2014/2015 - 195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2015/2016 - 202</a:t>
            </a:r>
          </a:p>
        </p:txBody>
      </p:sp>
      <p:pic>
        <p:nvPicPr>
          <p:cNvPr id="162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2013 - 2015 Area Ch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5262" y="3283065"/>
            <a:ext cx="8383412" cy="5194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Issues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355600" y="677333"/>
            <a:ext cx="12293600" cy="6299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0763" indent="-270763" defTabSz="303783">
              <a:spcBef>
                <a:spcPts val="2300"/>
              </a:spcBef>
              <a:defRPr sz="2391"/>
            </a:pPr>
            <a:endParaRPr/>
          </a:p>
          <a:p>
            <a:pPr marL="270763" indent="-270763" defTabSz="303783">
              <a:spcBef>
                <a:spcPts val="2300"/>
              </a:spcBef>
              <a:defRPr sz="2391"/>
            </a:pPr>
            <a:endParaRPr/>
          </a:p>
          <a:p>
            <a:pPr marL="270763" indent="-270763" defTabSz="303783">
              <a:spcBef>
                <a:spcPts val="2300"/>
              </a:spcBef>
              <a:defRPr sz="2391"/>
            </a:pPr>
            <a:endParaRPr/>
          </a:p>
          <a:p>
            <a:pPr marL="270763" indent="-270763" defTabSz="303783">
              <a:spcBef>
                <a:spcPts val="2300"/>
              </a:spcBef>
              <a:defRPr sz="2443"/>
            </a:pPr>
            <a:r>
              <a:t>Evaluative Relationships - 80</a:t>
            </a:r>
          </a:p>
          <a:p>
            <a:pPr marL="270763" indent="-270763" defTabSz="303783">
              <a:spcBef>
                <a:spcPts val="2300"/>
              </a:spcBef>
              <a:defRPr sz="2443"/>
            </a:pPr>
            <a:r>
              <a:t>Peer and Colleague - 35</a:t>
            </a:r>
          </a:p>
          <a:p>
            <a:pPr marL="270763" indent="-270763" defTabSz="303783">
              <a:spcBef>
                <a:spcPts val="2300"/>
              </a:spcBef>
              <a:defRPr sz="2443"/>
            </a:pPr>
            <a:r>
              <a:t>Legal or Compliance - 30</a:t>
            </a:r>
          </a:p>
          <a:p>
            <a:pPr marL="270763" indent="-270763" defTabSz="303783">
              <a:spcBef>
                <a:spcPts val="2300"/>
              </a:spcBef>
              <a:defRPr sz="2443"/>
            </a:pPr>
            <a:r>
              <a:t>Career Progression - 24</a:t>
            </a:r>
          </a:p>
          <a:p>
            <a:pPr marL="270763" indent="-270763" defTabSz="303783">
              <a:spcBef>
                <a:spcPts val="2300"/>
              </a:spcBef>
              <a:defRPr sz="2443"/>
            </a:pPr>
            <a:r>
              <a:t>Values &amp; Ethics - 10</a:t>
            </a:r>
          </a:p>
          <a:p>
            <a:pPr marL="270763" indent="-270763" defTabSz="303783">
              <a:spcBef>
                <a:spcPts val="2300"/>
              </a:spcBef>
              <a:defRPr sz="2443"/>
            </a:pPr>
            <a:r>
              <a:t>Safety and Health - 9</a:t>
            </a:r>
          </a:p>
        </p:txBody>
      </p:sp>
      <p:pic>
        <p:nvPicPr>
          <p:cNvPr id="172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2015-2016 Issu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1436" y="2960202"/>
            <a:ext cx="7205962" cy="3748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demographics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19796" y="2703327"/>
            <a:ext cx="12293601" cy="6299201"/>
          </a:xfrm>
          <a:prstGeom prst="rect">
            <a:avLst/>
          </a:prstGeom>
        </p:spPr>
        <p:txBody>
          <a:bodyPr/>
          <a:lstStyle/>
          <a:p>
            <a:pPr>
              <a:defRPr sz="3100"/>
            </a:pPr>
            <a:r>
              <a:t>Caucasian - 167</a:t>
            </a:r>
          </a:p>
          <a:p>
            <a:pPr>
              <a:defRPr sz="3100"/>
            </a:pPr>
            <a:r>
              <a:t>Black/African American - 19</a:t>
            </a:r>
          </a:p>
          <a:p>
            <a:pPr>
              <a:defRPr sz="3100"/>
            </a:pPr>
            <a:r>
              <a:t>Asian - 11</a:t>
            </a:r>
          </a:p>
          <a:p>
            <a:pPr>
              <a:defRPr sz="3100"/>
            </a:pPr>
            <a:r>
              <a:t>Hispanic - 2</a:t>
            </a:r>
          </a:p>
          <a:p>
            <a:pPr>
              <a:defRPr sz="3100"/>
            </a:pPr>
            <a:r>
              <a:t>Undetermined - 3</a:t>
            </a:r>
          </a:p>
        </p:txBody>
      </p:sp>
      <p:pic>
        <p:nvPicPr>
          <p:cNvPr id="177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20152016 Gender Pie Ch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3271" y="2318259"/>
            <a:ext cx="5643474" cy="343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RaceEthnicity Pie Char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83555" y="5841596"/>
            <a:ext cx="5897135" cy="362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78595"/>
            <a:satOff val="12505"/>
            <a:lumOff val="138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classifications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Non-faculty - 76</a:t>
            </a:r>
          </a:p>
          <a:p>
            <a:r>
              <a:t>Faculty - 67</a:t>
            </a:r>
          </a:p>
          <a:p>
            <a:r>
              <a:t>Students - 48</a:t>
            </a:r>
          </a:p>
          <a:p>
            <a:r>
              <a:t>Other - 11</a:t>
            </a:r>
          </a:p>
        </p:txBody>
      </p:sp>
      <p:pic>
        <p:nvPicPr>
          <p:cNvPr id="183" name="header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24849" y="9013454"/>
            <a:ext cx="1702549" cy="696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152016 Visitor Classificatons P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72375" y="4401444"/>
            <a:ext cx="7876825" cy="3640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406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Futura</vt:lpstr>
      <vt:lpstr>Futura-Bold</vt:lpstr>
      <vt:lpstr>Gill Sans</vt:lpstr>
      <vt:lpstr>Gill Sans Light</vt:lpstr>
      <vt:lpstr>Helvetica Neue</vt:lpstr>
      <vt:lpstr>Helvetica Neue Bold Condensed</vt:lpstr>
      <vt:lpstr>Helvetica Neue Light</vt:lpstr>
      <vt:lpstr>Showroom</vt:lpstr>
      <vt:lpstr>PowerPoint Presentation</vt:lpstr>
      <vt:lpstr>mission statement</vt:lpstr>
      <vt:lpstr>The Ombuds Does Not:</vt:lpstr>
      <vt:lpstr>milestones</vt:lpstr>
      <vt:lpstr>OMBUDSPERSON REPORT 2015/2016 ACADEMIC YEAR</vt:lpstr>
      <vt:lpstr>THREE YEAR RETROSPECTIVE office  visitors </vt:lpstr>
      <vt:lpstr>Issues</vt:lpstr>
      <vt:lpstr>demographics</vt:lpstr>
      <vt:lpstr>visitor classifications</vt:lpstr>
      <vt:lpstr>visitor subcategories</vt:lpstr>
      <vt:lpstr>Pre and Post-Dispute</vt:lpstr>
      <vt:lpstr>7 Common themes</vt:lpstr>
      <vt:lpstr>conflict resolution seminars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C. Kevin Coonrod</cp:lastModifiedBy>
  <cp:revision>6</cp:revision>
  <dcterms:modified xsi:type="dcterms:W3CDTF">2017-03-15T19:52:39Z</dcterms:modified>
</cp:coreProperties>
</file>